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144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showGuides="1">
      <p:cViewPr varScale="1">
        <p:scale>
          <a:sx n="68" d="100"/>
          <a:sy n="68" d="100"/>
        </p:scale>
        <p:origin x="2406" y="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5E5592-34C1-4D79-940E-1B53809FD15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0DEF6-0AF7-41C4-A321-9789BA1ABA0E}" type="slidenum">
              <a:rPr lang="en-US" smtClean="0"/>
              <a:t>‹#›</a:t>
            </a:fld>
            <a:endParaRPr lang="en-US"/>
          </a:p>
        </p:txBody>
      </p:sp>
    </p:spTree>
    <p:extLst>
      <p:ext uri="{BB962C8B-B14F-4D97-AF65-F5344CB8AC3E}">
        <p14:creationId xmlns:p14="http://schemas.microsoft.com/office/powerpoint/2010/main" val="2195044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E5592-34C1-4D79-940E-1B53809FD15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0DEF6-0AF7-41C4-A321-9789BA1ABA0E}" type="slidenum">
              <a:rPr lang="en-US" smtClean="0"/>
              <a:t>‹#›</a:t>
            </a:fld>
            <a:endParaRPr lang="en-US"/>
          </a:p>
        </p:txBody>
      </p:sp>
    </p:spTree>
    <p:extLst>
      <p:ext uri="{BB962C8B-B14F-4D97-AF65-F5344CB8AC3E}">
        <p14:creationId xmlns:p14="http://schemas.microsoft.com/office/powerpoint/2010/main" val="119303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E5592-34C1-4D79-940E-1B53809FD15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0DEF6-0AF7-41C4-A321-9789BA1ABA0E}" type="slidenum">
              <a:rPr lang="en-US" smtClean="0"/>
              <a:t>‹#›</a:t>
            </a:fld>
            <a:endParaRPr lang="en-US"/>
          </a:p>
        </p:txBody>
      </p:sp>
    </p:spTree>
    <p:extLst>
      <p:ext uri="{BB962C8B-B14F-4D97-AF65-F5344CB8AC3E}">
        <p14:creationId xmlns:p14="http://schemas.microsoft.com/office/powerpoint/2010/main" val="380418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E5592-34C1-4D79-940E-1B53809FD15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0DEF6-0AF7-41C4-A321-9789BA1ABA0E}" type="slidenum">
              <a:rPr lang="en-US" smtClean="0"/>
              <a:t>‹#›</a:t>
            </a:fld>
            <a:endParaRPr lang="en-US"/>
          </a:p>
        </p:txBody>
      </p:sp>
    </p:spTree>
    <p:extLst>
      <p:ext uri="{BB962C8B-B14F-4D97-AF65-F5344CB8AC3E}">
        <p14:creationId xmlns:p14="http://schemas.microsoft.com/office/powerpoint/2010/main" val="234883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5E5592-34C1-4D79-940E-1B53809FD15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0DEF6-0AF7-41C4-A321-9789BA1ABA0E}" type="slidenum">
              <a:rPr lang="en-US" smtClean="0"/>
              <a:t>‹#›</a:t>
            </a:fld>
            <a:endParaRPr lang="en-US"/>
          </a:p>
        </p:txBody>
      </p:sp>
    </p:spTree>
    <p:extLst>
      <p:ext uri="{BB962C8B-B14F-4D97-AF65-F5344CB8AC3E}">
        <p14:creationId xmlns:p14="http://schemas.microsoft.com/office/powerpoint/2010/main" val="1971200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5E5592-34C1-4D79-940E-1B53809FD157}"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0DEF6-0AF7-41C4-A321-9789BA1ABA0E}" type="slidenum">
              <a:rPr lang="en-US" smtClean="0"/>
              <a:t>‹#›</a:t>
            </a:fld>
            <a:endParaRPr lang="en-US"/>
          </a:p>
        </p:txBody>
      </p:sp>
    </p:spTree>
    <p:extLst>
      <p:ext uri="{BB962C8B-B14F-4D97-AF65-F5344CB8AC3E}">
        <p14:creationId xmlns:p14="http://schemas.microsoft.com/office/powerpoint/2010/main" val="81860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5E5592-34C1-4D79-940E-1B53809FD157}"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0DEF6-0AF7-41C4-A321-9789BA1ABA0E}" type="slidenum">
              <a:rPr lang="en-US" smtClean="0"/>
              <a:t>‹#›</a:t>
            </a:fld>
            <a:endParaRPr lang="en-US"/>
          </a:p>
        </p:txBody>
      </p:sp>
    </p:spTree>
    <p:extLst>
      <p:ext uri="{BB962C8B-B14F-4D97-AF65-F5344CB8AC3E}">
        <p14:creationId xmlns:p14="http://schemas.microsoft.com/office/powerpoint/2010/main" val="676238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5E5592-34C1-4D79-940E-1B53809FD157}"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0DEF6-0AF7-41C4-A321-9789BA1ABA0E}" type="slidenum">
              <a:rPr lang="en-US" smtClean="0"/>
              <a:t>‹#›</a:t>
            </a:fld>
            <a:endParaRPr lang="en-US"/>
          </a:p>
        </p:txBody>
      </p:sp>
    </p:spTree>
    <p:extLst>
      <p:ext uri="{BB962C8B-B14F-4D97-AF65-F5344CB8AC3E}">
        <p14:creationId xmlns:p14="http://schemas.microsoft.com/office/powerpoint/2010/main" val="2355901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E5592-34C1-4D79-940E-1B53809FD157}"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0DEF6-0AF7-41C4-A321-9789BA1ABA0E}" type="slidenum">
              <a:rPr lang="en-US" smtClean="0"/>
              <a:t>‹#›</a:t>
            </a:fld>
            <a:endParaRPr lang="en-US"/>
          </a:p>
        </p:txBody>
      </p:sp>
    </p:spTree>
    <p:extLst>
      <p:ext uri="{BB962C8B-B14F-4D97-AF65-F5344CB8AC3E}">
        <p14:creationId xmlns:p14="http://schemas.microsoft.com/office/powerpoint/2010/main" val="357280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35E5592-34C1-4D79-940E-1B53809FD157}"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0DEF6-0AF7-41C4-A321-9789BA1ABA0E}" type="slidenum">
              <a:rPr lang="en-US" smtClean="0"/>
              <a:t>‹#›</a:t>
            </a:fld>
            <a:endParaRPr lang="en-US"/>
          </a:p>
        </p:txBody>
      </p:sp>
    </p:spTree>
    <p:extLst>
      <p:ext uri="{BB962C8B-B14F-4D97-AF65-F5344CB8AC3E}">
        <p14:creationId xmlns:p14="http://schemas.microsoft.com/office/powerpoint/2010/main" val="235086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35E5592-34C1-4D79-940E-1B53809FD157}"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0DEF6-0AF7-41C4-A321-9789BA1ABA0E}" type="slidenum">
              <a:rPr lang="en-US" smtClean="0"/>
              <a:t>‹#›</a:t>
            </a:fld>
            <a:endParaRPr lang="en-US"/>
          </a:p>
        </p:txBody>
      </p:sp>
    </p:spTree>
    <p:extLst>
      <p:ext uri="{BB962C8B-B14F-4D97-AF65-F5344CB8AC3E}">
        <p14:creationId xmlns:p14="http://schemas.microsoft.com/office/powerpoint/2010/main" val="393199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35E5592-34C1-4D79-940E-1B53809FD157}" type="datetimeFigureOut">
              <a:rPr lang="en-US" smtClean="0"/>
              <a:t>9/19/2019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9B0DEF6-0AF7-41C4-A321-9789BA1ABA0E}" type="slidenum">
              <a:rPr lang="en-US" smtClean="0"/>
              <a:t>‹#›</a:t>
            </a:fld>
            <a:endParaRPr lang="en-US"/>
          </a:p>
        </p:txBody>
      </p:sp>
    </p:spTree>
    <p:extLst>
      <p:ext uri="{BB962C8B-B14F-4D97-AF65-F5344CB8AC3E}">
        <p14:creationId xmlns:p14="http://schemas.microsoft.com/office/powerpoint/2010/main" val="1744966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87345359"/>
              </p:ext>
            </p:extLst>
          </p:nvPr>
        </p:nvGraphicFramePr>
        <p:xfrm>
          <a:off x="0" y="512291"/>
          <a:ext cx="6858000" cy="8576044"/>
        </p:xfrm>
        <a:graphic>
          <a:graphicData uri="http://schemas.openxmlformats.org/drawingml/2006/table">
            <a:tbl>
              <a:tblPr firstRow="1" bandRow="1">
                <a:tableStyleId>{5C22544A-7EE6-4342-B048-85BDC9FD1C3A}</a:tableStyleId>
              </a:tblPr>
              <a:tblGrid>
                <a:gridCol w="637953">
                  <a:extLst>
                    <a:ext uri="{9D8B030D-6E8A-4147-A177-3AD203B41FA5}">
                      <a16:colId xmlns:a16="http://schemas.microsoft.com/office/drawing/2014/main" val="20000"/>
                    </a:ext>
                  </a:extLst>
                </a:gridCol>
                <a:gridCol w="1531809">
                  <a:extLst>
                    <a:ext uri="{9D8B030D-6E8A-4147-A177-3AD203B41FA5}">
                      <a16:colId xmlns:a16="http://schemas.microsoft.com/office/drawing/2014/main" val="20001"/>
                    </a:ext>
                  </a:extLst>
                </a:gridCol>
                <a:gridCol w="4688238">
                  <a:extLst>
                    <a:ext uri="{9D8B030D-6E8A-4147-A177-3AD203B41FA5}">
                      <a16:colId xmlns:a16="http://schemas.microsoft.com/office/drawing/2014/main" val="20002"/>
                    </a:ext>
                  </a:extLst>
                </a:gridCol>
              </a:tblGrid>
              <a:tr h="234691">
                <a:tc>
                  <a:txBody>
                    <a:bodyPr/>
                    <a:lstStyle/>
                    <a:p>
                      <a:pPr algn="ctr"/>
                      <a:r>
                        <a:rPr lang="en-US" sz="1000" b="1" dirty="0">
                          <a:solidFill>
                            <a:schemeClr val="tx1"/>
                          </a:solidFill>
                          <a:latin typeface="KG Miss Kindergarten" panose="02000000000000000000" pitchFamily="2"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solidFill>
                            <a:schemeClr val="tx1"/>
                          </a:solidFill>
                          <a:latin typeface="KG Miss Kindergarten" panose="02000000000000000000" pitchFamily="2" charset="0"/>
                        </a:rPr>
                        <a:t>Activity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dirty="0">
                          <a:solidFill>
                            <a:schemeClr val="tx1"/>
                          </a:solidFill>
                          <a:latin typeface="KG Miss Kindergarten" panose="02000000000000000000" pitchFamily="2" charset="0"/>
                        </a:rPr>
                        <a:t>We are learning…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37884">
                <a:tc>
                  <a:txBody>
                    <a:bodyPr/>
                    <a:lstStyle/>
                    <a:p>
                      <a:pPr algn="ctr"/>
                      <a:r>
                        <a:rPr lang="en-US" sz="1000" b="0" dirty="0">
                          <a:solidFill>
                            <a:schemeClr val="tx1"/>
                          </a:solidFill>
                          <a:latin typeface="KG Miss Kindergarten" panose="02000000000000000000" pitchFamily="2" charset="0"/>
                        </a:rPr>
                        <a:t>7:00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a:solidFill>
                            <a:schemeClr val="tx1"/>
                          </a:solidFill>
                          <a:latin typeface="KG Miss Kindergarten" panose="02000000000000000000" pitchFamily="2" charset="0"/>
                        </a:rPr>
                        <a:t>Arrival</a:t>
                      </a:r>
                      <a:r>
                        <a:rPr lang="en-US" sz="1000" b="0" baseline="0" dirty="0">
                          <a:solidFill>
                            <a:schemeClr val="tx1"/>
                          </a:solidFill>
                          <a:latin typeface="KG Miss Kindergarten" panose="02000000000000000000" pitchFamily="2" charset="0"/>
                        </a:rPr>
                        <a:t>  &amp; </a:t>
                      </a:r>
                    </a:p>
                    <a:p>
                      <a:pPr algn="ctr"/>
                      <a:r>
                        <a:rPr lang="en-US" sz="1000" b="0" baseline="0" dirty="0">
                          <a:solidFill>
                            <a:schemeClr val="tx1"/>
                          </a:solidFill>
                          <a:latin typeface="KG Miss Kindergarten" panose="02000000000000000000" pitchFamily="2" charset="0"/>
                        </a:rPr>
                        <a:t>Open centers </a:t>
                      </a:r>
                      <a:endParaRPr lang="en-US" sz="1000" b="0" dirty="0">
                        <a:solidFill>
                          <a:schemeClr val="tx1"/>
                        </a:solidFill>
                        <a:latin typeface="KG Miss Kindergarten"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a:solidFill>
                            <a:schemeClr val="tx1"/>
                          </a:solidFill>
                          <a:latin typeface="KG Miss Kindergarten" panose="02000000000000000000" pitchFamily="2" charset="0"/>
                        </a:rPr>
                        <a:t>Children do</a:t>
                      </a:r>
                      <a:r>
                        <a:rPr lang="en-US" sz="1000" b="0" baseline="0" dirty="0">
                          <a:solidFill>
                            <a:schemeClr val="tx1"/>
                          </a:solidFill>
                          <a:latin typeface="KG Miss Kindergarten" panose="02000000000000000000" pitchFamily="2" charset="0"/>
                        </a:rPr>
                        <a:t> the morning routine as they arrive The arrival activity teaches literacy, math, science, art, and/or fine motor concepts/skills..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1372">
                <a:tc>
                  <a:txBody>
                    <a:bodyPr/>
                    <a:lstStyle/>
                    <a:p>
                      <a:pPr algn="ctr"/>
                      <a:r>
                        <a:rPr lang="en-US" sz="1000" b="0" dirty="0">
                          <a:solidFill>
                            <a:schemeClr val="tx1"/>
                          </a:solidFill>
                          <a:latin typeface="KG Miss Kindergarten" panose="02000000000000000000" pitchFamily="2" charset="0"/>
                        </a:rPr>
                        <a:t>8:30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a:solidFill>
                            <a:schemeClr val="tx1"/>
                          </a:solidFill>
                          <a:latin typeface="KG Miss Kindergarten" panose="02000000000000000000" pitchFamily="2" charset="0"/>
                        </a:rPr>
                        <a:t>Table</a:t>
                      </a:r>
                      <a:r>
                        <a:rPr lang="en-US" sz="1000" b="0" baseline="0" dirty="0">
                          <a:solidFill>
                            <a:schemeClr val="tx1"/>
                          </a:solidFill>
                          <a:latin typeface="KG Miss Kindergarten" panose="02000000000000000000" pitchFamily="2" charset="0"/>
                        </a:rPr>
                        <a:t> Time</a:t>
                      </a:r>
                      <a:endParaRPr lang="en-US" sz="1000" b="0" dirty="0">
                        <a:solidFill>
                          <a:schemeClr val="tx1"/>
                        </a:solidFill>
                        <a:latin typeface="KG Miss Kindergarten"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latin typeface="KG Miss Kindergarten" panose="02000000000000000000" pitchFamily="2" charset="0"/>
                        </a:rPr>
                        <a:t>The table time activity teaches literacy, math, science, art, and/or fine motor concepts and skills. It is often connected to our theme.</a:t>
                      </a:r>
                      <a:endParaRPr lang="en-US" sz="1000" b="0" dirty="0">
                        <a:solidFill>
                          <a:schemeClr val="tx1"/>
                        </a:solidFill>
                        <a:latin typeface="KG Miss Kindergarte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1372">
                <a:tc>
                  <a:txBody>
                    <a:bodyPr/>
                    <a:lstStyle/>
                    <a:p>
                      <a:pPr algn="ctr"/>
                      <a:r>
                        <a:rPr lang="en-US" sz="1000" b="0" dirty="0">
                          <a:solidFill>
                            <a:schemeClr val="tx1"/>
                          </a:solidFill>
                          <a:latin typeface="KG Miss Kindergarten" panose="02000000000000000000" pitchFamily="2" charset="0"/>
                        </a:rPr>
                        <a:t>9:00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a:solidFill>
                            <a:schemeClr val="tx1"/>
                          </a:solidFill>
                          <a:latin typeface="KG Miss Kindergarten" panose="02000000000000000000" pitchFamily="2" charset="0"/>
                        </a:rPr>
                        <a:t>Morning Meeting &amp; Music &amp; Movement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latin typeface="KG Miss Kindergarten" panose="02000000000000000000" pitchFamily="2" charset="0"/>
                        </a:rPr>
                        <a:t>Morning Meeting consists of Message of the Day, Calendar and our plans for the day. Children are practicing writing skills during Message of the Day and  math skills during calendar. Music time is filled with songs, rhymes, instruments, and use of gross motor equipment. Through music we learn language, phonemic awareness, math, music, social skills, and gross motor skills</a:t>
                      </a:r>
                      <a:r>
                        <a:rPr lang="en-US" sz="1000" b="0" dirty="0">
                          <a:solidFill>
                            <a:schemeClr val="tx1"/>
                          </a:solidFill>
                          <a:latin typeface="KG Miss Kindergarten" panose="02000000000000000000" pitchFamily="2"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0721850"/>
                  </a:ext>
                </a:extLst>
              </a:tr>
              <a:tr h="381372">
                <a:tc>
                  <a:txBody>
                    <a:bodyPr/>
                    <a:lstStyle/>
                    <a:p>
                      <a:pPr algn="ctr"/>
                      <a:r>
                        <a:rPr lang="en-US" sz="1000" b="0" dirty="0">
                          <a:solidFill>
                            <a:schemeClr val="tx1"/>
                          </a:solidFill>
                          <a:latin typeface="KG Miss Kindergarten" panose="02000000000000000000" pitchFamily="2" charset="0"/>
                        </a:rPr>
                        <a:t>9:30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a:solidFill>
                            <a:schemeClr val="tx1"/>
                          </a:solidFill>
                          <a:latin typeface="KG Miss Kindergarten" panose="02000000000000000000" pitchFamily="2" charset="0"/>
                        </a:rPr>
                        <a:t>Snack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a:solidFill>
                            <a:schemeClr val="tx1"/>
                          </a:solidFill>
                          <a:latin typeface="KG Miss Kindergarten" panose="02000000000000000000" pitchFamily="2" charset="0"/>
                        </a:rPr>
                        <a:t>Snack</a:t>
                      </a:r>
                      <a:r>
                        <a:rPr lang="en-US" sz="1000" b="0" baseline="0" dirty="0">
                          <a:solidFill>
                            <a:schemeClr val="tx1"/>
                          </a:solidFill>
                          <a:latin typeface="KG Miss Kindergarten" panose="02000000000000000000" pitchFamily="2" charset="0"/>
                        </a:rPr>
                        <a:t> provides many o</a:t>
                      </a:r>
                      <a:r>
                        <a:rPr lang="en-US" sz="1000" b="0" dirty="0">
                          <a:solidFill>
                            <a:schemeClr val="tx1"/>
                          </a:solidFill>
                          <a:latin typeface="KG Miss Kindergarten" panose="02000000000000000000" pitchFamily="2" charset="0"/>
                        </a:rPr>
                        <a:t>pportunities</a:t>
                      </a:r>
                      <a:r>
                        <a:rPr lang="en-US" sz="1000" b="0" baseline="0" dirty="0">
                          <a:solidFill>
                            <a:schemeClr val="tx1"/>
                          </a:solidFill>
                          <a:latin typeface="KG Miss Kindergarten" panose="02000000000000000000" pitchFamily="2" charset="0"/>
                        </a:rPr>
                        <a:t> to explore math concepts, social, and language skills.</a:t>
                      </a:r>
                      <a:endParaRPr lang="en-US" sz="1000" b="0" dirty="0">
                        <a:solidFill>
                          <a:schemeClr val="tx1"/>
                        </a:solidFill>
                        <a:latin typeface="KG Miss Kindergarte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674735">
                <a:tc>
                  <a:txBody>
                    <a:bodyPr/>
                    <a:lstStyle/>
                    <a:p>
                      <a:pPr algn="ctr"/>
                      <a:r>
                        <a:rPr lang="en-US" sz="1000" b="0" dirty="0">
                          <a:solidFill>
                            <a:schemeClr val="tx1"/>
                          </a:solidFill>
                          <a:latin typeface="KG Miss Kindergarten" panose="02000000000000000000" pitchFamily="2" charset="0"/>
                        </a:rPr>
                        <a:t>9:45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KG Miss Kindergarten" panose="02000000000000000000" pitchFamily="2" charset="0"/>
                        </a:rPr>
                        <a:t>Outside/Gross</a:t>
                      </a:r>
                      <a:r>
                        <a:rPr lang="en-US" sz="1000" b="0" baseline="0" dirty="0">
                          <a:solidFill>
                            <a:schemeClr val="tx1"/>
                          </a:solidFill>
                          <a:latin typeface="KG Miss Kindergarten" panose="02000000000000000000" pitchFamily="2" charset="0"/>
                        </a:rPr>
                        <a:t> Motor</a:t>
                      </a:r>
                      <a:endParaRPr lang="en-US" sz="1000" b="0" dirty="0">
                        <a:solidFill>
                          <a:schemeClr val="tx1"/>
                        </a:solidFill>
                        <a:latin typeface="KG Miss Kindergarten" panose="02000000000000000000" pitchFamily="2" charset="0"/>
                      </a:endParaRPr>
                    </a:p>
                    <a:p>
                      <a:pPr algn="ctr"/>
                      <a:endParaRPr lang="en-US" sz="1000" b="0" dirty="0">
                        <a:solidFill>
                          <a:schemeClr val="tx1"/>
                        </a:solidFill>
                        <a:latin typeface="KG Miss Kindergarten"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KG Miss Kindergarten" panose="02000000000000000000" pitchFamily="2" charset="0"/>
                        </a:rPr>
                        <a:t>Various</a:t>
                      </a:r>
                      <a:r>
                        <a:rPr lang="en-US" sz="1000" b="0" baseline="0" dirty="0">
                          <a:solidFill>
                            <a:schemeClr val="tx1"/>
                          </a:solidFill>
                          <a:latin typeface="KG Miss Kindergarten" panose="02000000000000000000" pitchFamily="2" charset="0"/>
                        </a:rPr>
                        <a:t> gross motor activities are set up around the yard to practice and develop various gross motor skills.. Children can also play on the equipment daily. When weather doesn’t cooperate gross motor activities will be set up indoors. </a:t>
                      </a:r>
                      <a:endParaRPr lang="en-US" sz="1000" b="0" dirty="0">
                        <a:solidFill>
                          <a:schemeClr val="tx1"/>
                        </a:solidFill>
                        <a:latin typeface="KG Miss Kindergarte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968098">
                <a:tc>
                  <a:txBody>
                    <a:bodyPr/>
                    <a:lstStyle/>
                    <a:p>
                      <a:pPr algn="ctr"/>
                      <a:r>
                        <a:rPr lang="en-US" sz="1000" b="0" dirty="0">
                          <a:solidFill>
                            <a:schemeClr val="tx1"/>
                          </a:solidFill>
                          <a:latin typeface="KG Miss Kindergarten" panose="02000000000000000000" pitchFamily="2" charset="0"/>
                        </a:rPr>
                        <a:t>10:30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a:solidFill>
                            <a:schemeClr val="tx1"/>
                          </a:solidFill>
                          <a:latin typeface="KG Miss Kindergarten" panose="02000000000000000000" pitchFamily="2" charset="0"/>
                        </a:rPr>
                        <a:t>Small Group &amp; Centers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a:solidFill>
                            <a:schemeClr val="tx1"/>
                          </a:solidFill>
                          <a:latin typeface="KG Miss Kindergarten" panose="02000000000000000000" pitchFamily="2" charset="0"/>
                        </a:rPr>
                        <a:t>Children make a plan for play, deciding</a:t>
                      </a:r>
                      <a:r>
                        <a:rPr lang="en-US" sz="1000" b="0" baseline="0" dirty="0">
                          <a:solidFill>
                            <a:schemeClr val="tx1"/>
                          </a:solidFill>
                          <a:latin typeface="KG Miss Kindergarten" panose="02000000000000000000" pitchFamily="2" charset="0"/>
                        </a:rPr>
                        <a:t> where they want to go, who they want to play with, and what they want to play. Our centers are art, blocks, science, </a:t>
                      </a:r>
                      <a:r>
                        <a:rPr lang="en-US" sz="1000" b="0" baseline="0">
                          <a:solidFill>
                            <a:schemeClr val="tx1"/>
                          </a:solidFill>
                          <a:latin typeface="KG Miss Kindergarten" panose="02000000000000000000" pitchFamily="2" charset="0"/>
                        </a:rPr>
                        <a:t>writing, math </a:t>
                      </a:r>
                      <a:r>
                        <a:rPr lang="en-US" sz="1000" b="0" baseline="0" dirty="0">
                          <a:solidFill>
                            <a:schemeClr val="tx1"/>
                          </a:solidFill>
                          <a:latin typeface="KG Miss Kindergarten" panose="02000000000000000000" pitchFamily="2" charset="0"/>
                        </a:rPr>
                        <a:t>or pretend. New themed activities are added to some centers every week Skills and concepts children are learning are literacy, math, science, art, fine motor, and social skills. Children not in centers work with Michelle in a small group. </a:t>
                      </a:r>
                      <a:endParaRPr lang="en-US" sz="1000" b="0" dirty="0">
                        <a:solidFill>
                          <a:schemeClr val="tx1"/>
                        </a:solidFill>
                        <a:latin typeface="KG Miss Kindergarte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528054">
                <a:tc>
                  <a:txBody>
                    <a:bodyPr/>
                    <a:lstStyle/>
                    <a:p>
                      <a:pPr algn="ctr"/>
                      <a:r>
                        <a:rPr lang="en-US" sz="1000" b="0" dirty="0">
                          <a:solidFill>
                            <a:schemeClr val="tx1"/>
                          </a:solidFill>
                          <a:latin typeface="KG Miss Kindergarten" panose="02000000000000000000" pitchFamily="2" charset="0"/>
                        </a:rPr>
                        <a:t>11:30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KG Miss Kindergarten" panose="02000000000000000000" pitchFamily="2" charset="0"/>
                        </a:rPr>
                        <a:t>Lunch</a:t>
                      </a:r>
                    </a:p>
                    <a:p>
                      <a:pPr algn="ctr"/>
                      <a:endParaRPr lang="en-US" sz="1000" b="0" dirty="0">
                        <a:solidFill>
                          <a:schemeClr val="tx1"/>
                        </a:solidFill>
                        <a:latin typeface="KG Miss Kindergarten"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KG Miss Kindergarten" panose="02000000000000000000" pitchFamily="2" charset="0"/>
                        </a:rPr>
                        <a:t>Children &amp;</a:t>
                      </a:r>
                      <a:r>
                        <a:rPr lang="en-US" sz="1000" b="0" baseline="0" dirty="0">
                          <a:solidFill>
                            <a:schemeClr val="tx1"/>
                          </a:solidFill>
                          <a:latin typeface="KG Miss Kindergarten" panose="02000000000000000000" pitchFamily="2" charset="0"/>
                        </a:rPr>
                        <a:t> Michelle eat lunch together like a family in the dining room. Children practice self-help skills by serving themselves. Children also help set the tables and clean-up. </a:t>
                      </a:r>
                      <a:endParaRPr lang="en-US" sz="1000" b="0" dirty="0">
                        <a:solidFill>
                          <a:schemeClr val="tx1"/>
                        </a:solidFill>
                        <a:latin typeface="KG Miss Kindergarte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821417">
                <a:tc>
                  <a:txBody>
                    <a:bodyPr/>
                    <a:lstStyle/>
                    <a:p>
                      <a:pPr algn="ctr"/>
                      <a:r>
                        <a:rPr lang="en-US" sz="1000" b="0" dirty="0">
                          <a:solidFill>
                            <a:schemeClr val="tx1"/>
                          </a:solidFill>
                          <a:latin typeface="KG Miss Kindergarten" panose="02000000000000000000" pitchFamily="2" charset="0"/>
                        </a:rPr>
                        <a:t>12:00P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baseline="0" dirty="0">
                          <a:solidFill>
                            <a:schemeClr val="tx1"/>
                          </a:solidFill>
                          <a:latin typeface="KG Miss Kindergarten" panose="02000000000000000000" pitchFamily="2" charset="0"/>
                        </a:rPr>
                        <a:t>. </a:t>
                      </a:r>
                      <a:r>
                        <a:rPr lang="en-US" sz="1000" b="0" dirty="0">
                          <a:solidFill>
                            <a:schemeClr val="tx1"/>
                          </a:solidFill>
                          <a:latin typeface="KG Miss Kindergarten" panose="02000000000000000000" pitchFamily="2" charset="0"/>
                        </a:rPr>
                        <a:t> Circle 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baseline="0" dirty="0">
                          <a:solidFill>
                            <a:schemeClr val="tx1"/>
                          </a:solidFill>
                          <a:latin typeface="KG Miss Kindergarten" panose="02000000000000000000" pitchFamily="2" charset="0"/>
                        </a:rPr>
                        <a:t>Michelle reads a book, we have a group science talk, or we have a group meeting. Children share, join in, make meaning, raise questions, and make connections to build ideas, concepts, and skills. Connecting activities (charts, graphs, songs, etc.) are done to build oral language, social skills, science/math concepts, and various literacy skills.</a:t>
                      </a:r>
                      <a:endParaRPr lang="en-US" sz="1000" b="0" dirty="0">
                        <a:solidFill>
                          <a:schemeClr val="tx1"/>
                        </a:solidFill>
                        <a:latin typeface="KG Miss Kindergarte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81372">
                <a:tc>
                  <a:txBody>
                    <a:bodyPr/>
                    <a:lstStyle/>
                    <a:p>
                      <a:pPr algn="ctr"/>
                      <a:r>
                        <a:rPr lang="en-US" sz="1000" b="0" dirty="0">
                          <a:solidFill>
                            <a:schemeClr val="tx1"/>
                          </a:solidFill>
                          <a:latin typeface="KG Miss Kindergarten" panose="02000000000000000000" pitchFamily="2" charset="0"/>
                        </a:rPr>
                        <a:t>12:30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KG Miss Kindergarten" panose="02000000000000000000" pitchFamily="2" charset="0"/>
                        </a:rPr>
                        <a:t>Rest</a:t>
                      </a:r>
                      <a:r>
                        <a:rPr lang="en-US" sz="1000" b="0" baseline="0" dirty="0">
                          <a:solidFill>
                            <a:schemeClr val="tx1"/>
                          </a:solidFill>
                          <a:latin typeface="KG Miss Kindergarten" panose="02000000000000000000" pitchFamily="2" charset="0"/>
                        </a:rPr>
                        <a:t> Time/Quiet Activities</a:t>
                      </a:r>
                      <a:endParaRPr lang="en-US" sz="1000" b="0" dirty="0">
                        <a:solidFill>
                          <a:schemeClr val="tx1"/>
                        </a:solidFill>
                        <a:latin typeface="KG Miss Kindergarten"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KG Miss Kindergarten" panose="02000000000000000000" pitchFamily="2" charset="0"/>
                        </a:rPr>
                        <a:t>All children rest quietly on their cots. Children who are not sleeping</a:t>
                      </a:r>
                      <a:r>
                        <a:rPr lang="en-US" sz="1000" b="0" baseline="0" dirty="0">
                          <a:solidFill>
                            <a:schemeClr val="tx1"/>
                          </a:solidFill>
                          <a:latin typeface="KG Miss Kindergarten" panose="02000000000000000000" pitchFamily="2" charset="0"/>
                        </a:rPr>
                        <a:t> will do quiet activities on their cots.</a:t>
                      </a:r>
                      <a:endParaRPr lang="en-US" sz="1000" b="0" dirty="0">
                        <a:solidFill>
                          <a:schemeClr val="tx1"/>
                        </a:solidFill>
                        <a:latin typeface="KG Miss Kindergarte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38137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KG Miss Kindergarten" panose="02000000000000000000" pitchFamily="2" charset="0"/>
                        </a:rPr>
                        <a:t>2:45</a:t>
                      </a:r>
                    </a:p>
                    <a:p>
                      <a:pPr algn="ctr"/>
                      <a:endParaRPr lang="en-US" sz="1000" b="0" dirty="0">
                        <a:solidFill>
                          <a:schemeClr val="tx1"/>
                        </a:solidFill>
                        <a:latin typeface="KG Miss Kindergarten"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a:solidFill>
                            <a:schemeClr val="tx1"/>
                          </a:solidFill>
                          <a:latin typeface="KG Miss Kindergarten" panose="02000000000000000000" pitchFamily="2" charset="0"/>
                        </a:rPr>
                        <a:t>Snack</a:t>
                      </a:r>
                    </a:p>
                    <a:p>
                      <a:pPr algn="ctr"/>
                      <a:endParaRPr lang="en-US" sz="1000" b="0" dirty="0">
                        <a:solidFill>
                          <a:schemeClr val="tx1"/>
                        </a:solidFill>
                        <a:latin typeface="KG Miss Kindergarten"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a:solidFill>
                            <a:schemeClr val="tx1"/>
                          </a:solidFill>
                          <a:latin typeface="KG Miss Kindergarten" panose="02000000000000000000" pitchFamily="2" charset="0"/>
                        </a:rPr>
                        <a:t>Snack</a:t>
                      </a:r>
                      <a:r>
                        <a:rPr lang="en-US" sz="1000" b="0" baseline="0" dirty="0">
                          <a:solidFill>
                            <a:schemeClr val="tx1"/>
                          </a:solidFill>
                          <a:latin typeface="KG Miss Kindergarten" panose="02000000000000000000" pitchFamily="2" charset="0"/>
                        </a:rPr>
                        <a:t> provides many o</a:t>
                      </a:r>
                      <a:r>
                        <a:rPr lang="en-US" sz="1000" b="0" dirty="0">
                          <a:solidFill>
                            <a:schemeClr val="tx1"/>
                          </a:solidFill>
                          <a:latin typeface="KG Miss Kindergarten" panose="02000000000000000000" pitchFamily="2" charset="0"/>
                        </a:rPr>
                        <a:t>pportunities</a:t>
                      </a:r>
                      <a:r>
                        <a:rPr lang="en-US" sz="1000" b="0" baseline="0" dirty="0">
                          <a:solidFill>
                            <a:schemeClr val="tx1"/>
                          </a:solidFill>
                          <a:latin typeface="KG Miss Kindergarten" panose="02000000000000000000" pitchFamily="2" charset="0"/>
                        </a:rPr>
                        <a:t> to explore math concepts, social, and language skills.</a:t>
                      </a:r>
                      <a:endParaRPr lang="en-US" sz="1000" b="0" dirty="0">
                        <a:solidFill>
                          <a:schemeClr val="tx1"/>
                        </a:solidFill>
                        <a:latin typeface="KG Miss Kindergarte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89955075"/>
                  </a:ext>
                </a:extLst>
              </a:tr>
              <a:tr h="821417">
                <a:tc>
                  <a:txBody>
                    <a:bodyPr/>
                    <a:lstStyle/>
                    <a:p>
                      <a:pPr algn="ctr"/>
                      <a:r>
                        <a:rPr lang="en-US" sz="1000" b="0" dirty="0">
                          <a:solidFill>
                            <a:schemeClr val="tx1"/>
                          </a:solidFill>
                          <a:latin typeface="KG Miss Kindergarten" panose="02000000000000000000" pitchFamily="2" charset="0"/>
                        </a:rPr>
                        <a:t>3:00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0" dirty="0">
                          <a:solidFill>
                            <a:schemeClr val="tx1"/>
                          </a:solidFill>
                          <a:latin typeface="KG Miss Kindergarten" panose="02000000000000000000" pitchFamily="2" charset="0"/>
                        </a:rPr>
                        <a:t>Small Group &amp; Centers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KG Miss Kindergarten" panose="02000000000000000000" pitchFamily="2" charset="0"/>
                        </a:rPr>
                        <a:t>The group is spilt up into</a:t>
                      </a:r>
                      <a:r>
                        <a:rPr lang="en-US" sz="1000" b="0" baseline="0" dirty="0">
                          <a:solidFill>
                            <a:schemeClr val="tx1"/>
                          </a:solidFill>
                          <a:latin typeface="KG Miss Kindergarten" panose="02000000000000000000" pitchFamily="2" charset="0"/>
                        </a:rPr>
                        <a:t> two groups based on ability, interest, or random selection. Children </a:t>
                      </a:r>
                      <a:r>
                        <a:rPr lang="en-US" sz="1000" b="0" dirty="0">
                          <a:solidFill>
                            <a:schemeClr val="tx1"/>
                          </a:solidFill>
                          <a:latin typeface="KG Miss Kindergarten" panose="02000000000000000000" pitchFamily="2" charset="0"/>
                        </a:rPr>
                        <a:t>will work with Michelle in a smaller group to learn various literacy, math, or science skills and concepts. New games and activities are introduced at this time to ensure a child’s success. </a:t>
                      </a:r>
                      <a:r>
                        <a:rPr lang="en-US" sz="1000" b="0" baseline="0" dirty="0">
                          <a:solidFill>
                            <a:schemeClr val="tx1"/>
                          </a:solidFill>
                          <a:latin typeface="KG Miss Kindergarten" panose="02000000000000000000" pitchFamily="2" charset="0"/>
                        </a:rPr>
                        <a:t>Those not in small group play in centers until their groups turn.  </a:t>
                      </a:r>
                      <a:endParaRPr lang="en-US" sz="1000" b="0" dirty="0">
                        <a:solidFill>
                          <a:schemeClr val="tx1"/>
                        </a:solidFill>
                        <a:latin typeface="KG Miss Kindergarte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674735">
                <a:tc>
                  <a:txBody>
                    <a:bodyPr/>
                    <a:lstStyle/>
                    <a:p>
                      <a:pPr algn="ctr"/>
                      <a:r>
                        <a:rPr lang="en-US" sz="1000" b="0" dirty="0">
                          <a:solidFill>
                            <a:schemeClr val="tx1"/>
                          </a:solidFill>
                          <a:latin typeface="KG Miss Kindergarten" panose="02000000000000000000" pitchFamily="2" charset="0"/>
                        </a:rPr>
                        <a:t>4:00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KG Miss Kindergarten" panose="02000000000000000000" pitchFamily="2" charset="0"/>
                        </a:rPr>
                        <a:t>Outside/Gross</a:t>
                      </a:r>
                      <a:r>
                        <a:rPr lang="en-US" sz="1000" b="0" baseline="0" dirty="0">
                          <a:solidFill>
                            <a:schemeClr val="tx1"/>
                          </a:solidFill>
                          <a:latin typeface="KG Miss Kindergarten" panose="02000000000000000000" pitchFamily="2" charset="0"/>
                        </a:rPr>
                        <a:t> Motor</a:t>
                      </a:r>
                      <a:endParaRPr lang="en-US" sz="1000" b="0" dirty="0">
                        <a:solidFill>
                          <a:schemeClr val="tx1"/>
                        </a:solidFill>
                        <a:latin typeface="KG Miss Kindergarten"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KG Miss Kindergarten" panose="02000000000000000000" pitchFamily="2" charset="0"/>
                        </a:rPr>
                        <a:t>Various</a:t>
                      </a:r>
                      <a:r>
                        <a:rPr lang="en-US" sz="1000" b="0" baseline="0" dirty="0">
                          <a:solidFill>
                            <a:schemeClr val="tx1"/>
                          </a:solidFill>
                          <a:latin typeface="KG Miss Kindergarten" panose="02000000000000000000" pitchFamily="2" charset="0"/>
                        </a:rPr>
                        <a:t> gross motor activities are set up around the yard to practice and develop various gross motor skills..  Students can also play on the equipment daily. When weather doesn’t cooperate gross motor activities will be set up indoors.</a:t>
                      </a:r>
                      <a:endParaRPr lang="en-US" sz="1000" b="0" dirty="0">
                        <a:solidFill>
                          <a:schemeClr val="tx1"/>
                        </a:solidFill>
                        <a:latin typeface="KG Miss Kindergarte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95471046"/>
                  </a:ext>
                </a:extLst>
              </a:tr>
              <a:tr h="381372">
                <a:tc>
                  <a:txBody>
                    <a:bodyPr/>
                    <a:lstStyle/>
                    <a:p>
                      <a:pPr algn="ctr"/>
                      <a:r>
                        <a:rPr lang="en-US" sz="1000" b="0" dirty="0">
                          <a:solidFill>
                            <a:schemeClr val="tx1"/>
                          </a:solidFill>
                          <a:latin typeface="KG Miss Kindergarten" panose="02000000000000000000" pitchFamily="2" charset="0"/>
                        </a:rPr>
                        <a:t>5:00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KG Miss Kindergarten" panose="02000000000000000000" pitchFamily="2" charset="0"/>
                        </a:rPr>
                        <a:t>Table</a:t>
                      </a:r>
                      <a:r>
                        <a:rPr lang="en-US" sz="1000" b="0" baseline="0" dirty="0">
                          <a:solidFill>
                            <a:schemeClr val="tx1"/>
                          </a:solidFill>
                          <a:latin typeface="KG Miss Kindergarten" panose="02000000000000000000" pitchFamily="2" charset="0"/>
                        </a:rPr>
                        <a:t> Time</a:t>
                      </a:r>
                      <a:endParaRPr lang="en-US" sz="1000" b="0" dirty="0">
                        <a:solidFill>
                          <a:schemeClr val="tx1"/>
                        </a:solidFill>
                        <a:latin typeface="KG Miss Kindergarten" panose="02000000000000000000" pitchFamily="2" charset="0"/>
                      </a:endParaRPr>
                    </a:p>
                    <a:p>
                      <a:pPr algn="ctr"/>
                      <a:endParaRPr lang="en-US" sz="1000" b="0" dirty="0">
                        <a:solidFill>
                          <a:schemeClr val="tx1"/>
                        </a:solidFill>
                        <a:latin typeface="KG Miss Kindergarten"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baseline="0" dirty="0">
                          <a:solidFill>
                            <a:schemeClr val="tx1"/>
                          </a:solidFill>
                          <a:latin typeface="KG Miss Kindergarten" panose="02000000000000000000" pitchFamily="2" charset="0"/>
                        </a:rPr>
                        <a:t>The table time activity teaches literacy, math, science, art, and/or fine motor concepts and skills. It is often connected to our theme.</a:t>
                      </a:r>
                      <a:endParaRPr lang="en-US" sz="1000" b="0" dirty="0">
                        <a:solidFill>
                          <a:schemeClr val="tx1"/>
                        </a:solidFill>
                        <a:latin typeface="KG Miss Kindergarte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49189970"/>
                  </a:ext>
                </a:extLst>
              </a:tr>
              <a:tr h="234691">
                <a:tc>
                  <a:txBody>
                    <a:bodyPr/>
                    <a:lstStyle/>
                    <a:p>
                      <a:pPr algn="ctr"/>
                      <a:r>
                        <a:rPr lang="en-US" sz="1000" b="0" dirty="0">
                          <a:solidFill>
                            <a:schemeClr val="tx1"/>
                          </a:solidFill>
                          <a:latin typeface="KG Miss Kindergarten" panose="02000000000000000000" pitchFamily="2" charset="0"/>
                        </a:rPr>
                        <a:t>5:30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sz="1000" b="0" dirty="0">
                          <a:solidFill>
                            <a:schemeClr val="tx1"/>
                          </a:solidFill>
                          <a:latin typeface="KG Miss Kindergarten" panose="02000000000000000000" pitchFamily="2" charset="0"/>
                        </a:rPr>
                        <a:t>Closed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latin typeface="KG Miss Kindergarten" panose="020000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0"/>
                  </a:ext>
                </a:extLst>
              </a:tr>
            </a:tbl>
          </a:graphicData>
        </a:graphic>
      </p:graphicFrame>
      <p:sp>
        <p:nvSpPr>
          <p:cNvPr id="6" name="TextBox 5">
            <a:extLst>
              <a:ext uri="{FF2B5EF4-FFF2-40B4-BE49-F238E27FC236}">
                <a16:creationId xmlns:a16="http://schemas.microsoft.com/office/drawing/2014/main" id="{DC7F2492-2EB2-4D62-A4AB-489C7EB977B3}"/>
              </a:ext>
            </a:extLst>
          </p:cNvPr>
          <p:cNvSpPr txBox="1"/>
          <p:nvPr/>
        </p:nvSpPr>
        <p:spPr>
          <a:xfrm>
            <a:off x="0" y="-18349"/>
            <a:ext cx="6858000" cy="523220"/>
          </a:xfrm>
          <a:prstGeom prst="rect">
            <a:avLst/>
          </a:prstGeom>
          <a:noFill/>
        </p:spPr>
        <p:txBody>
          <a:bodyPr wrap="square" rtlCol="0">
            <a:spAutoFit/>
          </a:bodyPr>
          <a:lstStyle/>
          <a:p>
            <a:pPr algn="ctr"/>
            <a:r>
              <a:rPr lang="en-US" sz="2800" b="1" dirty="0">
                <a:latin typeface="KG Shake it Off Chunky" panose="02000000000000000000" pitchFamily="2" charset="0"/>
              </a:rPr>
              <a:t>Our Day At Scribbles &amp; Giggles  </a:t>
            </a:r>
          </a:p>
        </p:txBody>
      </p:sp>
    </p:spTree>
    <p:extLst>
      <p:ext uri="{BB962C8B-B14F-4D97-AF65-F5344CB8AC3E}">
        <p14:creationId xmlns:p14="http://schemas.microsoft.com/office/powerpoint/2010/main" val="31868957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TotalTime>
  <Words>622</Words>
  <Application>Microsoft Office PowerPoint</Application>
  <PresentationFormat>On-screen Show (4:3)</PresentationFormat>
  <Paragraphs>46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KG Miss Kindergarten</vt:lpstr>
      <vt:lpstr>KG Shake it Off Chunky</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jacquelyn kops</dc:creator>
  <cp:lastModifiedBy>Tyler Olson-Edwards</cp:lastModifiedBy>
  <cp:revision>42</cp:revision>
  <cp:lastPrinted>2019-09-19T12:18:36Z</cp:lastPrinted>
  <dcterms:created xsi:type="dcterms:W3CDTF">2017-02-13T21:45:44Z</dcterms:created>
  <dcterms:modified xsi:type="dcterms:W3CDTF">2019-09-19T12:19:47Z</dcterms:modified>
</cp:coreProperties>
</file>